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media/image4.jpg" ContentType="image/png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2" r:id="rId1"/>
  </p:sldMasterIdLst>
  <p:notesMasterIdLst>
    <p:notesMasterId r:id="rId17"/>
  </p:notesMasterIdLst>
  <p:sldIdLst>
    <p:sldId id="257" r:id="rId2"/>
    <p:sldId id="256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1056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90509D-7D40-4AB8-B9E3-27BCC2E14014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A1AC15-CAEE-4CEB-8CF2-7BEF4350CE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17463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A1AC15-CAEE-4CEB-8CF2-7BEF4350CE02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38431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smtClean="0"/>
              <a:t>4/3/2026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112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4/3/2026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521885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4/3/2026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9216016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4/3/2026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7595709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4/3/2026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73222773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4/3/2026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52606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smtClean="0"/>
              <a:t>4/3/2026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3789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smtClean="0"/>
              <a:t>4/3/2026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8007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smtClean="0"/>
              <a:t>4/3/2026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436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822A4-8DA6-4447-9B1F-C5DB58435268}" type="datetimeFigureOut">
              <a:rPr lang="en-US" smtClean="0"/>
              <a:t>4/3/2026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26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smtClean="0"/>
              <a:t>4/3/2026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580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smtClean="0"/>
              <a:t>4/3/2026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382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smtClean="0"/>
              <a:t>4/3/2026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755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smtClean="0"/>
              <a:t>4/3/2026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2695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smtClean="0"/>
              <a:t>4/3/2026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7162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smtClean="0"/>
              <a:t>4/3/2026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1760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64C608-40B1-4030-A28D-5B74BC98ADCE}" type="datetimeFigureOut">
              <a:rPr lang="en-US" smtClean="0"/>
              <a:t>4/3/2026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8175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65" r:id="rId13"/>
    <p:sldLayoutId id="2147483866" r:id="rId14"/>
    <p:sldLayoutId id="2147483867" r:id="rId15"/>
    <p:sldLayoutId id="2147483868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moodle.faubourgs.ca/course/search.php?search=es&amp;lang=fr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hyperlink" Target="https://www.pexels.com/fr-fr/photo/homme-ethnique-couche-pres-de-psychologue-5699454/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hoto-paysage.com/displayimage.php?album=225&amp;pid=7026" TargetMode="External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xhere.com/fr/photo/912527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iki/Category:Waiters_in_Paris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exels.com/fr-fr/photo/les-gens-autour-d-une-table-avec-de-la-nourriture-4262012/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C4999B2-B4A7-836F-204F-B77C87470E30}"/>
              </a:ext>
            </a:extLst>
          </p:cNvPr>
          <p:cNvSpPr/>
          <p:nvPr/>
        </p:nvSpPr>
        <p:spPr>
          <a:xfrm>
            <a:off x="1783825" y="2721151"/>
            <a:ext cx="862434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7200" b="1" i="1" cap="none" spc="50" dirty="0">
                <a:ln w="9525" cmpd="sng">
                  <a:solidFill>
                    <a:srgbClr val="FF0000"/>
                  </a:solidFill>
                  <a:prstDash val="solid"/>
                </a:ln>
                <a:solidFill>
                  <a:srgbClr val="FFFF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L’art de la </a:t>
            </a:r>
            <a:r>
              <a:rPr lang="fr-FR" sz="7200" b="1" i="1" cap="none" spc="50" dirty="0" err="1">
                <a:ln w="9525" cmpd="sng">
                  <a:solidFill>
                    <a:srgbClr val="FF0000"/>
                  </a:solidFill>
                  <a:prstDash val="solid"/>
                </a:ln>
                <a:solidFill>
                  <a:srgbClr val="FFFF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therapie</a:t>
            </a:r>
            <a:endParaRPr lang="fr-FR" sz="7200" b="1" i="1" cap="none" spc="50" dirty="0">
              <a:ln w="9525" cmpd="sng">
                <a:solidFill>
                  <a:srgbClr val="FF0000"/>
                </a:solidFill>
                <a:prstDash val="solid"/>
              </a:ln>
              <a:solidFill>
                <a:srgbClr val="FFFF00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663325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7000"/>
    </mc:Choice>
    <mc:Fallback>
      <p:transition spd="slow" advClick="0" advTm="7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9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0200D7-E5E9-CDB7-AA32-2387C4F33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7476" y="1104756"/>
            <a:ext cx="10297135" cy="1280890"/>
          </a:xfrm>
        </p:spPr>
        <p:txBody>
          <a:bodyPr>
            <a:noAutofit/>
          </a:bodyPr>
          <a:lstStyle/>
          <a:p>
            <a:r>
              <a:rPr lang="fr-FR" sz="4400" i="1" dirty="0">
                <a:solidFill>
                  <a:srgbClr val="0070C0"/>
                </a:solidFill>
                <a:latin typeface="Lucida Handwriting" panose="03010101010101010101" pitchFamily="66" charset="0"/>
              </a:rPr>
              <a:t>Cette ouverture m’a transformé.</a:t>
            </a:r>
            <a:br>
              <a:rPr lang="fr-FR" sz="4400" dirty="0">
                <a:solidFill>
                  <a:srgbClr val="0070C0"/>
                </a:solidFill>
                <a:latin typeface="Lucida Handwriting" panose="03010101010101010101" pitchFamily="66" charset="0"/>
              </a:rPr>
            </a:br>
            <a:endParaRPr lang="fr-FR" sz="4400" dirty="0">
              <a:solidFill>
                <a:srgbClr val="0070C0"/>
              </a:solidFill>
              <a:latin typeface="Lucida Handwriting" panose="03010101010101010101" pitchFamily="66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8223D86-2D34-2476-E564-1FC6DBA265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8344" y="2555631"/>
            <a:ext cx="8915400" cy="3777622"/>
          </a:xfrm>
        </p:spPr>
        <p:txBody>
          <a:bodyPr/>
          <a:lstStyle/>
          <a:p>
            <a:r>
              <a:rPr lang="fr-FR" sz="3600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Elle m’a rendu plus humain, plus patient, plus curieux.</a:t>
            </a:r>
            <a:endParaRPr lang="fr-FR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fr-FR" sz="3600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Mais surtout… elle m’a donné envie d’aller encore plus loin.</a:t>
            </a:r>
            <a:endParaRPr lang="fr-FR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340745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146637-8B57-CA26-19D6-0297B8359C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1" y="3692769"/>
            <a:ext cx="3505199" cy="1885095"/>
          </a:xfrm>
        </p:spPr>
        <p:txBody>
          <a:bodyPr>
            <a:noAutofit/>
          </a:bodyPr>
          <a:lstStyle/>
          <a:p>
            <a:r>
              <a:rPr lang="fr-FR" sz="32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Lucida Handwriting" panose="03010101010101010101" pitchFamily="66" charset="0"/>
              </a:rPr>
              <a:t>Se former pour comprendre et accompagner</a:t>
            </a:r>
            <a:br>
              <a:rPr lang="fr-FR" sz="3200" dirty="0">
                <a:solidFill>
                  <a:schemeClr val="accent1">
                    <a:lumMod val="60000"/>
                    <a:lumOff val="40000"/>
                  </a:schemeClr>
                </a:solidFill>
                <a:latin typeface="Lucida Handwriting" panose="03010101010101010101" pitchFamily="66" charset="0"/>
              </a:rPr>
            </a:br>
            <a:r>
              <a:rPr lang="fr-FR" sz="32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Lucida Handwriting" panose="03010101010101010101" pitchFamily="66" charset="0"/>
              </a:rPr>
              <a:t>C’est cette envie qui m’a amené à me former.</a:t>
            </a:r>
            <a:br>
              <a:rPr lang="fr-FR" sz="3200" dirty="0">
                <a:solidFill>
                  <a:schemeClr val="accent1">
                    <a:lumMod val="60000"/>
                    <a:lumOff val="40000"/>
                  </a:schemeClr>
                </a:solidFill>
                <a:latin typeface="Lucida Handwriting" panose="03010101010101010101" pitchFamily="66" charset="0"/>
              </a:rPr>
            </a:br>
            <a:endParaRPr lang="fr-FR" sz="3200" dirty="0">
              <a:solidFill>
                <a:schemeClr val="accent1">
                  <a:lumMod val="60000"/>
                  <a:lumOff val="40000"/>
                </a:schemeClr>
              </a:solidFill>
              <a:latin typeface="Lucida Handwriting" panose="03010101010101010101" pitchFamily="66" charset="0"/>
            </a:endParaRPr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593EC82E-901C-C327-812E-2402632CC2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032625" y="1820069"/>
            <a:ext cx="3762375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7894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DEF964E-600D-68EC-DBAC-08B9C329AD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74104" y="778189"/>
            <a:ext cx="4313864" cy="3777622"/>
          </a:xfrm>
        </p:spPr>
        <p:txBody>
          <a:bodyPr>
            <a:noAutofit/>
          </a:bodyPr>
          <a:lstStyle/>
          <a:p>
            <a:pPr fontAlgn="base"/>
            <a:r>
              <a:rPr lang="fr-FR" i="1" dirty="0">
                <a:solidFill>
                  <a:srgbClr val="0070C0"/>
                </a:solidFill>
                <a:latin typeface="Lucida Handwriting" panose="03010101010101010101" pitchFamily="66" charset="0"/>
              </a:rPr>
              <a:t>L’analyse transactionnelle est une approche qui permet de comprendre comment nous fonctionnons dans nos relations.</a:t>
            </a:r>
          </a:p>
          <a:p>
            <a:pPr fontAlgn="base"/>
            <a:r>
              <a:rPr lang="fr-FR" i="1" dirty="0">
                <a:solidFill>
                  <a:srgbClr val="0070C0"/>
                </a:solidFill>
                <a:latin typeface="Lucida Handwriting" panose="03010101010101010101" pitchFamily="66" charset="0"/>
              </a:rPr>
              <a:t>Elle montre que nous avons tous différents états internes — le parent, l’adulte et l’enfant — qui influencent notre manière de réagir.</a:t>
            </a:r>
          </a:p>
          <a:p>
            <a:pPr fontAlgn="base"/>
            <a:r>
              <a:rPr lang="fr-FR" i="1" dirty="0">
                <a:solidFill>
                  <a:srgbClr val="0070C0"/>
                </a:solidFill>
                <a:latin typeface="Lucida Handwriting" panose="03010101010101010101" pitchFamily="66" charset="0"/>
              </a:rPr>
              <a:t>Elle aide aussi à repérer les schémas répétitifs et les jeux relationnels.</a:t>
            </a:r>
          </a:p>
          <a:p>
            <a:pPr fontAlgn="base"/>
            <a:r>
              <a:rPr lang="fr-FR" i="1" dirty="0">
                <a:solidFill>
                  <a:srgbClr val="0070C0"/>
                </a:solidFill>
                <a:latin typeface="Lucida Handwriting" panose="03010101010101010101" pitchFamily="66" charset="0"/>
              </a:rPr>
              <a:t>Et surtout, elle permet de mieux se comprendre et d’améliorer sa communication avec les autres</a:t>
            </a:r>
          </a:p>
          <a:p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59C396A-A4E0-864F-C843-DF11AA519B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73516" y="778189"/>
            <a:ext cx="4313864" cy="3777622"/>
          </a:xfrm>
        </p:spPr>
        <p:txBody>
          <a:bodyPr>
            <a:noAutofit/>
          </a:bodyPr>
          <a:lstStyle/>
          <a:p>
            <a:pPr fontAlgn="base"/>
            <a:r>
              <a:rPr lang="fr-FR" i="1" dirty="0">
                <a:solidFill>
                  <a:srgbClr val="0070C0"/>
                </a:solidFill>
                <a:latin typeface="Lucida Handwriting" panose="03010101010101010101" pitchFamily="66" charset="0"/>
              </a:rPr>
              <a:t>La PNL s’intéresse à la façon dont nous pensons, ressentons et agissons.</a:t>
            </a:r>
          </a:p>
          <a:p>
            <a:pPr fontAlgn="base"/>
            <a:r>
              <a:rPr lang="fr-FR" i="1" dirty="0">
                <a:solidFill>
                  <a:srgbClr val="0070C0"/>
                </a:solidFill>
                <a:latin typeface="Lucida Handwriting" panose="03010101010101010101" pitchFamily="66" charset="0"/>
              </a:rPr>
              <a:t>Le niveau de maître praticien permet d’aller plus en profondeur dans la compréhension des mécanismes internes.</a:t>
            </a:r>
          </a:p>
          <a:p>
            <a:pPr fontAlgn="base"/>
            <a:r>
              <a:rPr lang="fr-FR" i="1" dirty="0">
                <a:solidFill>
                  <a:srgbClr val="0070C0"/>
                </a:solidFill>
                <a:latin typeface="Lucida Handwriting" panose="03010101010101010101" pitchFamily="66" charset="0"/>
              </a:rPr>
              <a:t>Cela permet d’accompagner une personne dans le changement, de travailler sur ses blocages, ses émotions et ses croyances.</a:t>
            </a:r>
          </a:p>
          <a:p>
            <a:pPr fontAlgn="base"/>
            <a:r>
              <a:rPr lang="fr-FR" i="1" dirty="0">
                <a:solidFill>
                  <a:srgbClr val="0070C0"/>
                </a:solidFill>
                <a:latin typeface="Lucida Handwriting" panose="03010101010101010101" pitchFamily="66" charset="0"/>
              </a:rPr>
              <a:t>L’objectif est de l’aider à mobiliser ses propres ressources pour avancer</a:t>
            </a:r>
          </a:p>
          <a:p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98AB41E-7AB9-DCC5-E8C0-63B5F0A0AA17}"/>
              </a:ext>
            </a:extLst>
          </p:cNvPr>
          <p:cNvSpPr/>
          <p:nvPr/>
        </p:nvSpPr>
        <p:spPr>
          <a:xfrm>
            <a:off x="2024717" y="153797"/>
            <a:ext cx="401263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Analyse transactionnelle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B6B9A36-252E-1B85-6020-4910ED503EA8}"/>
              </a:ext>
            </a:extLst>
          </p:cNvPr>
          <p:cNvSpPr/>
          <p:nvPr/>
        </p:nvSpPr>
        <p:spPr>
          <a:xfrm>
            <a:off x="8682572" y="123019"/>
            <a:ext cx="82907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PNL</a:t>
            </a:r>
            <a:endParaRPr lang="fr-FR" sz="54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71271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A99792-0063-2A37-147E-3117DC0B9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9297" y="4448969"/>
            <a:ext cx="3505199" cy="976312"/>
          </a:xfrm>
        </p:spPr>
        <p:txBody>
          <a:bodyPr/>
          <a:lstStyle/>
          <a:p>
            <a:r>
              <a:rPr lang="fr-FR" sz="24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Lucida Handwriting" panose="03010101010101010101" pitchFamily="66" charset="0"/>
              </a:rPr>
              <a:t>Vraiment</a:t>
            </a:r>
            <a:r>
              <a:rPr lang="fr-FR" sz="18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Lucida Handwriting" panose="03010101010101010101" pitchFamily="66" charset="0"/>
              </a:rPr>
              <a:t>…</a:t>
            </a:r>
            <a:br>
              <a:rPr lang="fr-FR" dirty="0">
                <a:latin typeface="Lucida Handwriting" panose="03010101010101010101" pitchFamily="66" charset="0"/>
              </a:rPr>
            </a:br>
            <a:endParaRPr lang="fr-FR" dirty="0"/>
          </a:p>
        </p:txBody>
      </p:sp>
      <p:pic>
        <p:nvPicPr>
          <p:cNvPr id="6" name="Espace réservé du contenu 5">
            <a:extLst>
              <a:ext uri="{FF2B5EF4-FFF2-40B4-BE49-F238E27FC236}">
                <a16:creationId xmlns:a16="http://schemas.microsoft.com/office/drawing/2014/main" id="{67A66109-50C2-3004-A44A-D8B530EC1E3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323013" y="1858169"/>
            <a:ext cx="5181600" cy="2590800"/>
          </a:xfrm>
        </p:spPr>
      </p:pic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CC4794F-31AA-F465-5132-4B418E9A4D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363790" y="446088"/>
            <a:ext cx="3505199" cy="4262436"/>
          </a:xfrm>
        </p:spPr>
        <p:txBody>
          <a:bodyPr>
            <a:normAutofit lnSpcReduction="10000"/>
          </a:bodyPr>
          <a:lstStyle/>
          <a:p>
            <a:r>
              <a:rPr lang="fr-FR" sz="2800" i="1" dirty="0">
                <a:solidFill>
                  <a:srgbClr val="0070C0"/>
                </a:solidFill>
                <a:latin typeface="Lucida Handwriting" panose="03010101010101010101" pitchFamily="66" charset="0"/>
              </a:rPr>
              <a:t>Ce qui me touche profondément aujourd’hui, ce n’est pas seulement de comprendre les gens.</a:t>
            </a:r>
            <a:endParaRPr lang="fr-FR" sz="2800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r>
              <a:rPr lang="fr-FR" sz="2800" i="1" dirty="0">
                <a:solidFill>
                  <a:srgbClr val="0070C0"/>
                </a:solidFill>
                <a:latin typeface="Lucida Handwriting" panose="03010101010101010101" pitchFamily="66" charset="0"/>
              </a:rPr>
              <a:t>C’est de les rencontrer.</a:t>
            </a:r>
            <a:endParaRPr lang="fr-FR" sz="2800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endParaRPr lang="fr-FR" sz="2800" dirty="0">
              <a:latin typeface="Lucida Handwriting" panose="03010101010101010101" pitchFamily="66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A74B98D1-84E1-770C-6010-DF7673568776}"/>
              </a:ext>
            </a:extLst>
          </p:cNvPr>
          <p:cNvSpPr txBox="1"/>
          <p:nvPr/>
        </p:nvSpPr>
        <p:spPr>
          <a:xfrm>
            <a:off x="2790092" y="5284605"/>
            <a:ext cx="840544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Lucida Handwriting" panose="03010101010101010101" pitchFamily="66" charset="0"/>
              </a:rPr>
              <a:t>Dans ce qu’ils sont.</a:t>
            </a:r>
            <a:r>
              <a:rPr lang="fr-FR" sz="2800" dirty="0">
                <a:solidFill>
                  <a:schemeClr val="accent1">
                    <a:lumMod val="60000"/>
                    <a:lumOff val="40000"/>
                  </a:schemeClr>
                </a:solidFill>
                <a:latin typeface="Lucida Handwriting" panose="03010101010101010101" pitchFamily="66" charset="0"/>
              </a:rPr>
              <a:t> </a:t>
            </a:r>
            <a:r>
              <a:rPr lang="fr-FR" sz="28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Lucida Handwriting" panose="03010101010101010101" pitchFamily="66" charset="0"/>
              </a:rPr>
              <a:t>Dans ce qu’ils vivent.</a:t>
            </a:r>
            <a:r>
              <a:rPr lang="fr-FR" sz="2800" dirty="0">
                <a:solidFill>
                  <a:schemeClr val="accent1">
                    <a:lumMod val="60000"/>
                    <a:lumOff val="40000"/>
                  </a:schemeClr>
                </a:solidFill>
                <a:latin typeface="Lucida Handwriting" panose="03010101010101010101" pitchFamily="66" charset="0"/>
              </a:rPr>
              <a:t> </a:t>
            </a:r>
          </a:p>
          <a:p>
            <a:r>
              <a:rPr lang="fr-FR" sz="28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Lucida Handwriting" panose="03010101010101010101" pitchFamily="66" charset="0"/>
              </a:rPr>
              <a:t>Dans ce qu’ils n’osent pas toujours dire.</a:t>
            </a:r>
            <a:endParaRPr lang="fr-FR" sz="2800" dirty="0">
              <a:solidFill>
                <a:schemeClr val="accent1">
                  <a:lumMod val="60000"/>
                  <a:lumOff val="40000"/>
                </a:schemeClr>
              </a:solidFill>
              <a:latin typeface="Lucida Handwriting" panose="030101010101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02566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E6BD87-1CD4-9061-4145-8756A16E9D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7519" y="908782"/>
            <a:ext cx="3505199" cy="5673482"/>
          </a:xfrm>
        </p:spPr>
        <p:txBody>
          <a:bodyPr>
            <a:noAutofit/>
          </a:bodyPr>
          <a:lstStyle/>
          <a:p>
            <a:r>
              <a:rPr lang="fr-FR" sz="2400" i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Mon projet : devenir thérapeute</a:t>
            </a:r>
            <a:br>
              <a:rPr lang="fr-FR" sz="2400" dirty="0">
                <a:solidFill>
                  <a:srgbClr val="0070C0"/>
                </a:solidFill>
                <a:latin typeface="Lucida Handwriting" panose="03010101010101010101" pitchFamily="66" charset="0"/>
              </a:rPr>
            </a:br>
            <a:r>
              <a:rPr lang="fr-FR" sz="2400" i="1" dirty="0">
                <a:solidFill>
                  <a:srgbClr val="0070C0"/>
                </a:solidFill>
                <a:latin typeface="Lucida Handwriting" panose="03010101010101010101" pitchFamily="66" charset="0"/>
              </a:rPr>
              <a:t>Aujourd’hui, mon chemin devient clair.</a:t>
            </a:r>
            <a:br>
              <a:rPr lang="fr-FR" sz="2400" dirty="0">
                <a:solidFill>
                  <a:srgbClr val="0070C0"/>
                </a:solidFill>
                <a:latin typeface="Lucida Handwriting" panose="03010101010101010101" pitchFamily="66" charset="0"/>
              </a:rPr>
            </a:br>
            <a:r>
              <a:rPr lang="fr-FR" sz="2400" i="1" dirty="0">
                <a:solidFill>
                  <a:srgbClr val="0070C0"/>
                </a:solidFill>
                <a:latin typeface="Lucida Handwriting" panose="03010101010101010101" pitchFamily="66" charset="0"/>
              </a:rPr>
              <a:t>Je veux devenir thérapeute.</a:t>
            </a:r>
            <a:br>
              <a:rPr lang="fr-FR" sz="2400" dirty="0">
                <a:solidFill>
                  <a:srgbClr val="0070C0"/>
                </a:solidFill>
                <a:latin typeface="Lucida Handwriting" panose="03010101010101010101" pitchFamily="66" charset="0"/>
              </a:rPr>
            </a:br>
            <a:r>
              <a:rPr lang="fr-FR" sz="2400" i="1" dirty="0">
                <a:solidFill>
                  <a:srgbClr val="0070C0"/>
                </a:solidFill>
                <a:latin typeface="Lucida Handwriting" panose="03010101010101010101" pitchFamily="66" charset="0"/>
              </a:rPr>
              <a:t>Pas pour “réparer” les gens.</a:t>
            </a:r>
            <a:br>
              <a:rPr lang="fr-FR" sz="2400" dirty="0">
                <a:solidFill>
                  <a:srgbClr val="0070C0"/>
                </a:solidFill>
                <a:latin typeface="Lucida Handwriting" panose="03010101010101010101" pitchFamily="66" charset="0"/>
              </a:rPr>
            </a:br>
            <a:r>
              <a:rPr lang="fr-FR" sz="2400" i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Mais pour les accompagner.</a:t>
            </a:r>
            <a:br>
              <a:rPr lang="fr-FR" sz="2400" dirty="0">
                <a:solidFill>
                  <a:srgbClr val="0070C0"/>
                </a:solidFill>
                <a:latin typeface="Lucida Handwriting" panose="03010101010101010101" pitchFamily="66" charset="0"/>
              </a:rPr>
            </a:br>
            <a:r>
              <a:rPr lang="fr-FR" sz="2400" i="1" dirty="0">
                <a:solidFill>
                  <a:srgbClr val="0070C0"/>
                </a:solidFill>
                <a:latin typeface="Lucida Handwriting" panose="03010101010101010101" pitchFamily="66" charset="0"/>
              </a:rPr>
              <a:t>Créer un espace où ils peuvent déposer ce qu’ils portent.</a:t>
            </a:r>
            <a:br>
              <a:rPr lang="fr-FR" sz="2400" dirty="0">
                <a:solidFill>
                  <a:srgbClr val="0070C0"/>
                </a:solidFill>
                <a:latin typeface="Lucida Handwriting" panose="03010101010101010101" pitchFamily="66" charset="0"/>
              </a:rPr>
            </a:br>
            <a:br>
              <a:rPr lang="fr-FR" sz="2400" dirty="0">
                <a:solidFill>
                  <a:srgbClr val="0070C0"/>
                </a:solidFill>
                <a:latin typeface="Lucida Handwriting" panose="03010101010101010101" pitchFamily="66" charset="0"/>
              </a:rPr>
            </a:br>
            <a:endParaRPr lang="fr-FR" sz="2400" dirty="0">
              <a:solidFill>
                <a:srgbClr val="0070C0"/>
              </a:solidFill>
              <a:latin typeface="Lucida Handwriting" panose="03010101010101010101" pitchFamily="66" charset="0"/>
            </a:endParaRPr>
          </a:p>
        </p:txBody>
      </p:sp>
      <p:pic>
        <p:nvPicPr>
          <p:cNvPr id="6" name="Espace réservé du contenu 5">
            <a:extLst>
              <a:ext uri="{FF2B5EF4-FFF2-40B4-BE49-F238E27FC236}">
                <a16:creationId xmlns:a16="http://schemas.microsoft.com/office/drawing/2014/main" id="{7BA6D4BF-C104-0896-85D0-B4621E04882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6323013" y="1428096"/>
            <a:ext cx="5181600" cy="3450945"/>
          </a:xfrm>
        </p:spPr>
      </p:pic>
    </p:spTree>
    <p:extLst>
      <p:ext uri="{BB962C8B-B14F-4D97-AF65-F5344CB8AC3E}">
        <p14:creationId xmlns:p14="http://schemas.microsoft.com/office/powerpoint/2010/main" val="38710023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Espace réservé du contenu 5">
            <a:extLst>
              <a:ext uri="{FF2B5EF4-FFF2-40B4-BE49-F238E27FC236}">
                <a16:creationId xmlns:a16="http://schemas.microsoft.com/office/drawing/2014/main" id="{3C2A5097-67D4-189A-E349-08DE56A8EF5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342410" y="1422400"/>
            <a:ext cx="5388958" cy="3024553"/>
          </a:xfrm>
        </p:spPr>
      </p:pic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686DA8E-BF54-518F-0AD7-788BF5C0CA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108566" y="803458"/>
            <a:ext cx="3505199" cy="4262436"/>
          </a:xfrm>
        </p:spPr>
        <p:txBody>
          <a:bodyPr>
            <a:noAutofit/>
          </a:bodyPr>
          <a:lstStyle/>
          <a:p>
            <a:r>
              <a:rPr lang="fr-FR" sz="2000" i="1" dirty="0">
                <a:solidFill>
                  <a:srgbClr val="0070C0"/>
                </a:solidFill>
                <a:latin typeface="Lucida Handwriting" panose="03010101010101010101" pitchFamily="66" charset="0"/>
              </a:rPr>
              <a:t>Un espace sans jugement.</a:t>
            </a:r>
            <a:br>
              <a:rPr lang="fr-FR" sz="2000" dirty="0">
                <a:solidFill>
                  <a:srgbClr val="0070C0"/>
                </a:solidFill>
                <a:latin typeface="Lucida Handwriting" panose="03010101010101010101" pitchFamily="66" charset="0"/>
              </a:rPr>
            </a:br>
            <a:r>
              <a:rPr lang="fr-FR" sz="2000" i="1" dirty="0">
                <a:solidFill>
                  <a:srgbClr val="0070C0"/>
                </a:solidFill>
                <a:latin typeface="Lucida Handwriting" panose="03010101010101010101" pitchFamily="66" charset="0"/>
              </a:rPr>
              <a:t>Un espace de confiance.</a:t>
            </a:r>
            <a:br>
              <a:rPr lang="fr-FR" sz="2000" dirty="0">
                <a:solidFill>
                  <a:srgbClr val="0070C0"/>
                </a:solidFill>
                <a:latin typeface="Lucida Handwriting" panose="03010101010101010101" pitchFamily="66" charset="0"/>
              </a:rPr>
            </a:br>
            <a:r>
              <a:rPr lang="fr-FR" sz="2000" i="1" dirty="0">
                <a:solidFill>
                  <a:srgbClr val="0070C0"/>
                </a:solidFill>
                <a:latin typeface="Lucida Handwriting" panose="03010101010101010101" pitchFamily="66" charset="0"/>
              </a:rPr>
              <a:t>Un espace où ils peuvent, petit à petit, reprendre contact avec eux-mêmes.</a:t>
            </a:r>
            <a:br>
              <a:rPr lang="fr-FR" sz="2000" dirty="0">
                <a:solidFill>
                  <a:srgbClr val="0070C0"/>
                </a:solidFill>
                <a:latin typeface="Lucida Handwriting" panose="03010101010101010101" pitchFamily="66" charset="0"/>
              </a:rPr>
            </a:br>
            <a:r>
              <a:rPr lang="fr-FR" sz="2000" i="1" dirty="0">
                <a:solidFill>
                  <a:srgbClr val="0070C0"/>
                </a:solidFill>
                <a:latin typeface="Lucida Handwriting" panose="03010101010101010101" pitchFamily="66" charset="0"/>
              </a:rPr>
              <a:t>Je veux accompagner des personnes à comprendre leurs schémas, à sortir de certaines répétitions,</a:t>
            </a:r>
            <a:br>
              <a:rPr lang="fr-FR" sz="2000" dirty="0">
                <a:solidFill>
                  <a:srgbClr val="0070C0"/>
                </a:solidFill>
                <a:latin typeface="Lucida Handwriting" panose="03010101010101010101" pitchFamily="66" charset="0"/>
              </a:rPr>
            </a:br>
            <a:r>
              <a:rPr lang="fr-FR" sz="2000" i="1" dirty="0">
                <a:solidFill>
                  <a:srgbClr val="0070C0"/>
                </a:solidFill>
                <a:latin typeface="Lucida Handwriting" panose="03010101010101010101" pitchFamily="66" charset="0"/>
              </a:rPr>
              <a:t>à retrouver du mouvement dans leur vie.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B9C26752-2292-DA3F-279B-05555B104E37}"/>
              </a:ext>
            </a:extLst>
          </p:cNvPr>
          <p:cNvSpPr txBox="1"/>
          <p:nvPr/>
        </p:nvSpPr>
        <p:spPr>
          <a:xfrm>
            <a:off x="1207478" y="5842337"/>
            <a:ext cx="1077350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Lucida Handwriting" panose="03010101010101010101" pitchFamily="66" charset="0"/>
              </a:rPr>
              <a:t>Et surtout… à se reconnecter à leur propre puissance</a:t>
            </a:r>
            <a:br>
              <a:rPr lang="fr-FR" sz="3200" dirty="0">
                <a:solidFill>
                  <a:schemeClr val="accent1">
                    <a:lumMod val="60000"/>
                    <a:lumOff val="40000"/>
                  </a:schemeClr>
                </a:solidFill>
                <a:latin typeface="Lucida Handwriting" panose="03010101010101010101" pitchFamily="66" charset="0"/>
              </a:rPr>
            </a:br>
            <a:endParaRPr lang="fr-FR" sz="32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5459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B600AC-1C2C-7543-A2FC-85C25675DA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41612" y="1541585"/>
            <a:ext cx="8915399" cy="2262781"/>
          </a:xfrm>
        </p:spPr>
        <p:txBody>
          <a:bodyPr/>
          <a:lstStyle/>
          <a:p>
            <a:r>
              <a:rPr lang="fr-FR" b="1" i="1" dirty="0">
                <a:solidFill>
                  <a:srgbClr val="FF0000"/>
                </a:solidFill>
              </a:rPr>
              <a:t>Libérer ce qui enferme</a:t>
            </a:r>
          </a:p>
        </p:txBody>
      </p:sp>
    </p:spTree>
    <p:extLst>
      <p:ext uri="{BB962C8B-B14F-4D97-AF65-F5344CB8AC3E}">
        <p14:creationId xmlns:p14="http://schemas.microsoft.com/office/powerpoint/2010/main" val="83760574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Click="0" advTm="6000">
        <p15:prstTrans prst="curtains"/>
      </p:transition>
    </mc:Choice>
    <mc:Fallback xmlns="">
      <p:transition spd="slow" advClick="0" advTm="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B89EBA-2F96-218A-5199-F3C2A6EF1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4000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Ce qui se cache derrière un regard, un silence, une réaction.</a:t>
            </a:r>
            <a:br>
              <a:rPr lang="fr-FR" sz="4000" dirty="0"/>
            </a:br>
            <a:endParaRPr lang="fr-FR" sz="4000" dirty="0"/>
          </a:p>
        </p:txBody>
      </p:sp>
      <p:pic>
        <p:nvPicPr>
          <p:cNvPr id="12" name="Espace réservé du contenu 11">
            <a:extLst>
              <a:ext uri="{FF2B5EF4-FFF2-40B4-BE49-F238E27FC236}">
                <a16:creationId xmlns:a16="http://schemas.microsoft.com/office/drawing/2014/main" id="{EF41AF05-A38D-9DF4-0272-DF9E75E63FD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3571875" y="2297967"/>
            <a:ext cx="5048250" cy="3238500"/>
          </a:xfrm>
        </p:spPr>
      </p:pic>
    </p:spTree>
    <p:extLst>
      <p:ext uri="{BB962C8B-B14F-4D97-AF65-F5344CB8AC3E}">
        <p14:creationId xmlns:p14="http://schemas.microsoft.com/office/powerpoint/2010/main" val="17693341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8000">
        <p14:reveal/>
      </p:transition>
    </mc:Choice>
    <mc:Fallback>
      <p:transition spd="slow" advClick="0" advTm="800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4672EEF3-60EE-8EAB-4414-160895ACC4D5}"/>
              </a:ext>
            </a:extLst>
          </p:cNvPr>
          <p:cNvSpPr txBox="1"/>
          <p:nvPr/>
        </p:nvSpPr>
        <p:spPr>
          <a:xfrm rot="21145092">
            <a:off x="1486307" y="1239754"/>
            <a:ext cx="965119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fr-FR" sz="4800" i="1" kern="100" dirty="0">
                <a:solidFill>
                  <a:srgbClr val="4472C4"/>
                </a:solidFill>
                <a:effectLst/>
                <a:latin typeface="Lucida Handwriting" panose="030101010101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Et surtout… </a:t>
            </a:r>
          </a:p>
          <a:p>
            <a:pPr algn="just">
              <a:buNone/>
            </a:pPr>
            <a:r>
              <a:rPr lang="fr-FR" sz="4800" i="1" kern="100" dirty="0">
                <a:solidFill>
                  <a:srgbClr val="4472C4"/>
                </a:solidFill>
                <a:effectLst/>
                <a:latin typeface="Lucida Handwriting" panose="030101010101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ce qui, en chacun de nous, cherche à vivre, à s’exprimer, à exister.</a:t>
            </a:r>
            <a:endParaRPr lang="fr-FR" sz="4800" kern="100" dirty="0">
              <a:solidFill>
                <a:srgbClr val="4472C4"/>
              </a:solidFill>
              <a:effectLst/>
              <a:latin typeface="Chiller" panose="04020404031007020602" pitchFamily="8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fr-FR" sz="4800" i="1" kern="100" dirty="0">
                <a:solidFill>
                  <a:srgbClr val="4472C4"/>
                </a:solidFill>
                <a:effectLst/>
                <a:latin typeface="Lucida Handwriting" panose="030101010101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Une vie au contact de l’humain</a:t>
            </a:r>
            <a:endParaRPr lang="fr-FR" sz="4800" kern="100" dirty="0">
              <a:solidFill>
                <a:srgbClr val="4472C4"/>
              </a:solidFill>
              <a:effectLst/>
              <a:latin typeface="Chiller" panose="04020404031007020602" pitchFamily="8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69131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Click="0" advTm="15000">
        <p:checker/>
      </p:transition>
    </mc:Choice>
    <mc:Fallback>
      <p:transition spd="slow" advClick="0" advTm="15000">
        <p:checker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0D9FE4-3824-343F-60BD-D9E4E858EF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0187380">
            <a:off x="764125" y="1679187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fr-FR" i="1" kern="100" dirty="0">
                <a:solidFill>
                  <a:schemeClr val="accent1">
                    <a:lumMod val="60000"/>
                    <a:lumOff val="40000"/>
                  </a:schemeClr>
                </a:solidFill>
                <a:latin typeface="Lucida Handwriting" panose="030101010101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Pendant plus de 30 ans, j’ai travaillé dans la restauration.</a:t>
            </a:r>
            <a:br>
              <a:rPr lang="fr-FR" sz="4000" kern="100" dirty="0">
                <a:solidFill>
                  <a:schemeClr val="accent1">
                    <a:lumMod val="60000"/>
                    <a:lumOff val="40000"/>
                  </a:schemeClr>
                </a:solidFill>
                <a:latin typeface="Chiller" panose="040204040310070206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C53BEBC9-FF71-72C1-C9AB-40406BF4ABA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127630" y="1595166"/>
            <a:ext cx="3937367" cy="4742291"/>
          </a:xfrm>
        </p:spPr>
      </p:pic>
    </p:spTree>
    <p:extLst>
      <p:ext uri="{BB962C8B-B14F-4D97-AF65-F5344CB8AC3E}">
        <p14:creationId xmlns:p14="http://schemas.microsoft.com/office/powerpoint/2010/main" val="10227088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6000" advClick="0" advTm="10000">
        <p:cut/>
      </p:transition>
    </mc:Choice>
    <mc:Fallback>
      <p:transition spd="slow" advClick="0" advTm="10000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65F12B51-7866-084E-82E3-0EC50433423A}"/>
              </a:ext>
            </a:extLst>
          </p:cNvPr>
          <p:cNvSpPr txBox="1"/>
          <p:nvPr/>
        </p:nvSpPr>
        <p:spPr>
          <a:xfrm rot="20783052">
            <a:off x="1952494" y="1282138"/>
            <a:ext cx="9524607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fr-FR" sz="4800" i="1" kern="100" dirty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Lucida Handwriting" panose="030101010101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Et les êtres humains arrivent rarement neutres.</a:t>
            </a:r>
            <a:endParaRPr lang="fr-FR" sz="5400" i="1" kern="100" dirty="0"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Chiller" panose="04020404031007020602" pitchFamily="8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fr-FR" sz="4800" i="1" dirty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Lucida Handwriting" panose="030101010101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Ils arrivent </a:t>
            </a:r>
            <a:r>
              <a:rPr lang="fr-FR" sz="4800" b="1" i="1" dirty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Lucida Handwriting" panose="030101010101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avec</a:t>
            </a:r>
            <a:r>
              <a:rPr lang="fr-FR" sz="4800" i="1" dirty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Lucida Handwriting" panose="030101010101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leurs joies, leurs tensions, leurs blessures, leurs attentes, leur solitude parfois…</a:t>
            </a:r>
            <a:endParaRPr lang="fr-FR" sz="4800" i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49579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0" advClick="0" advTm="15000">
        <p:randomBar dir="vert"/>
      </p:transition>
    </mc:Choice>
    <mc:Fallback>
      <p:transition spd="slow" advClick="0" advTm="15000">
        <p:randomBar dir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909426-48EC-A004-B4B9-47D7FAF8B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0" y="355600"/>
            <a:ext cx="10687050" cy="1771650"/>
          </a:xfrm>
        </p:spPr>
        <p:txBody>
          <a:bodyPr>
            <a:normAutofit fontScale="90000"/>
          </a:bodyPr>
          <a:lstStyle/>
          <a:p>
            <a:r>
              <a:rPr lang="fr-FR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Et au milieu de tout ça, j’étais là.</a:t>
            </a:r>
            <a:br>
              <a:rPr lang="fr-FR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À observer. À écouter. À ressentir.</a:t>
            </a:r>
            <a:br>
              <a:rPr lang="fr-FR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Sans le savoir, j’étais déjà en train de faire quelque chose de fondamental :</a:t>
            </a:r>
            <a:br>
              <a:rPr lang="fr-FR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endParaRPr lang="fr-FR" i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78701B97-BB87-49C7-1D0C-9DFC2428414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3437832" y="2724150"/>
            <a:ext cx="5656062" cy="3778250"/>
          </a:xfrm>
        </p:spPr>
      </p:pic>
    </p:spTree>
    <p:extLst>
      <p:ext uri="{BB962C8B-B14F-4D97-AF65-F5344CB8AC3E}">
        <p14:creationId xmlns:p14="http://schemas.microsoft.com/office/powerpoint/2010/main" val="36450415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0" advClick="0" advTm="20000">
        <p:push dir="u"/>
      </p:transition>
    </mc:Choice>
    <mc:Fallback>
      <p:transition spd="slow" advClick="0" advTm="20000">
        <p:push dir="u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F5FD29-C37F-A8E6-DD1D-E91126FFCE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1100" y="1524000"/>
            <a:ext cx="10858499" cy="2262781"/>
          </a:xfrm>
        </p:spPr>
        <p:txBody>
          <a:bodyPr>
            <a:normAutofit fontScale="90000"/>
          </a:bodyPr>
          <a:lstStyle/>
          <a:p>
            <a:r>
              <a:rPr lang="fr-FR" sz="8000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J’APPRENAIS L’HUMAIN.</a:t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5215770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5000" advClick="0" advTm="3000">
        <p15:prstTrans prst="airplane"/>
      </p:transition>
    </mc:Choice>
    <mc:Fallback>
      <p:transition spd="slow" advClick="0" advTm="3000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7A816C-97E7-6720-14D0-79068DAF3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9948041">
            <a:off x="-370783" y="3003122"/>
            <a:ext cx="13307204" cy="1280890"/>
          </a:xfrm>
        </p:spPr>
        <p:txBody>
          <a:bodyPr>
            <a:noAutofit/>
          </a:bodyPr>
          <a:lstStyle/>
          <a:p>
            <a:r>
              <a:rPr lang="fr-FR" sz="5400" i="1" u="dbl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Lucida Handwriting" panose="03010101010101010101" pitchFamily="66" charset="0"/>
              </a:rPr>
              <a:t>LA RESILIENCE PAR L’EXPRESSION</a:t>
            </a:r>
            <a:endParaRPr lang="fr-FR" sz="5400" u="dbl" dirty="0">
              <a:solidFill>
                <a:srgbClr val="0070C0"/>
              </a:solidFill>
              <a:uFill>
                <a:solidFill>
                  <a:srgbClr val="FF0000"/>
                </a:solidFill>
              </a:uFill>
              <a:latin typeface="Lucida Handwriting" panose="030101010101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465527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6250" advClick="0" advTm="2000">
        <p159:morph option="byObject"/>
      </p:transition>
    </mc:Choice>
    <mc:Fallback>
      <p:transition spd="slow" advClick="0" advTm="2000">
        <p:fade/>
      </p:transition>
    </mc:Fallback>
  </mc:AlternateContent>
</p:sld>
</file>

<file path=ppt/theme/theme1.xml><?xml version="1.0" encoding="utf-8"?>
<a:theme xmlns:a="http://schemas.openxmlformats.org/drawingml/2006/main" name="Brin">
  <a:themeElements>
    <a:clrScheme name="Bri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Bri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95</TotalTime>
  <Words>473</Words>
  <Application>Microsoft Office PowerPoint</Application>
  <PresentationFormat>Grand écran</PresentationFormat>
  <Paragraphs>35</Paragraphs>
  <Slides>15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Century Gothic</vt:lpstr>
      <vt:lpstr>Chiller</vt:lpstr>
      <vt:lpstr>Lucida Handwriting</vt:lpstr>
      <vt:lpstr>Wingdings 3</vt:lpstr>
      <vt:lpstr>Brin</vt:lpstr>
      <vt:lpstr>Présentation PowerPoint</vt:lpstr>
      <vt:lpstr>Libérer ce qui enferme</vt:lpstr>
      <vt:lpstr>Ce qui se cache derrière un regard, un silence, une réaction. </vt:lpstr>
      <vt:lpstr>Présentation PowerPoint</vt:lpstr>
      <vt:lpstr>Pendant plus de 30 ans, j’ai travaillé dans la restauration. </vt:lpstr>
      <vt:lpstr>Présentation PowerPoint</vt:lpstr>
      <vt:lpstr>Et au milieu de tout ça, j’étais là. À observer. À écouter. À ressentir. Sans le savoir, j’étais déjà en train de faire quelque chose de fondamental : </vt:lpstr>
      <vt:lpstr>J’APPRENAIS L’HUMAIN. </vt:lpstr>
      <vt:lpstr>LA RESILIENCE PAR L’EXPRESSION</vt:lpstr>
      <vt:lpstr>Cette ouverture m’a transformé. </vt:lpstr>
      <vt:lpstr>Se former pour comprendre et accompagner C’est cette envie qui m’a amené à me former. </vt:lpstr>
      <vt:lpstr>Présentation PowerPoint</vt:lpstr>
      <vt:lpstr>Vraiment… </vt:lpstr>
      <vt:lpstr>Mon projet : devenir thérapeute Aujourd’hui, mon chemin devient clair. Je veux devenir thérapeute. Pas pour “réparer” les gens. Mais pour les accompagner. Créer un espace où ils peuvent déposer ce qu’ils portent.  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christophe tetard</dc:creator>
  <cp:lastModifiedBy>Christophe tetard</cp:lastModifiedBy>
  <cp:revision>2</cp:revision>
  <dcterms:created xsi:type="dcterms:W3CDTF">2026-04-03T14:10:38Z</dcterms:created>
  <dcterms:modified xsi:type="dcterms:W3CDTF">2026-04-03T15:53:50Z</dcterms:modified>
</cp:coreProperties>
</file>